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80" r:id="rId5"/>
    <p:sldId id="281" r:id="rId6"/>
    <p:sldId id="282" r:id="rId7"/>
    <p:sldId id="284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613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anp\OneDrive\Desktop\data.csv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987872205629471"/>
          <c:y val="3.7914686798089771E-2"/>
          <c:w val="0.48005108556832693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'2012'!$B$1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4"/>
              <c:layout>
                <c:manualLayout>
                  <c:x val="-1.384504356310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45-4564-A7C5-EF7F4CE0DA1C}"/>
                </c:ext>
              </c:extLst>
            </c:dLbl>
            <c:dLbl>
              <c:idx val="5"/>
              <c:layout>
                <c:manualLayout>
                  <c:x val="-1.76752099535945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45-4564-A7C5-EF7F4CE0DA1C}"/>
                </c:ext>
              </c:extLst>
            </c:dLbl>
            <c:dLbl>
              <c:idx val="6"/>
              <c:layout>
                <c:manualLayout>
                  <c:x val="-6.1955965181771638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45-4564-A7C5-EF7F4CE0DA1C}"/>
                </c:ext>
              </c:extLst>
            </c:dLbl>
            <c:dLbl>
              <c:idx val="7"/>
              <c:layout>
                <c:manualLayout>
                  <c:x val="-6.1955965181771638E-3"/>
                  <c:y val="-4.2437781360066642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45-4564-A7C5-EF7F4CE0DA1C}"/>
                </c:ext>
              </c:extLst>
            </c:dLbl>
            <c:dLbl>
              <c:idx val="8"/>
              <c:layout>
                <c:manualLayout>
                  <c:x val="-8.75576036866359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45-4564-A7C5-EF7F4CE0DA1C}"/>
                </c:ext>
              </c:extLst>
            </c:dLbl>
            <c:dLbl>
              <c:idx val="9"/>
              <c:layout>
                <c:manualLayout>
                  <c:x val="-2.2769856693421468E-3"/>
                  <c:y val="-2.264025177306127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F45-4564-A7C5-EF7F4CE0DA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'2012'!$A$2:$A$11</c:f>
              <c:strCache>
                <c:ptCount val="10"/>
                <c:pt idx="0">
                  <c:v>Possession of weapons offences </c:v>
                </c:pt>
                <c:pt idx="1">
                  <c:v>Miscellaneous crimes against society</c:v>
                </c:pt>
                <c:pt idx="2">
                  <c:v>Sexual offences  </c:v>
                </c:pt>
                <c:pt idx="3">
                  <c:v>Robbery</c:v>
                </c:pt>
                <c:pt idx="4">
                  <c:v>Public order offences </c:v>
                </c:pt>
                <c:pt idx="5">
                  <c:v>Drug offences </c:v>
                </c:pt>
                <c:pt idx="6">
                  <c:v>Fraud offences </c:v>
                </c:pt>
                <c:pt idx="7">
                  <c:v>Criminal damage and arson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'2012'!$B$2:$B$11</c:f>
              <c:numCache>
                <c:formatCode>General</c:formatCode>
                <c:ptCount val="10"/>
                <c:pt idx="0">
                  <c:v>19972</c:v>
                </c:pt>
                <c:pt idx="1">
                  <c:v>42568</c:v>
                </c:pt>
                <c:pt idx="2">
                  <c:v>53644</c:v>
                </c:pt>
                <c:pt idx="3">
                  <c:v>65156</c:v>
                </c:pt>
                <c:pt idx="4">
                  <c:v>132478</c:v>
                </c:pt>
                <c:pt idx="5">
                  <c:v>208005</c:v>
                </c:pt>
                <c:pt idx="6">
                  <c:v>511176</c:v>
                </c:pt>
                <c:pt idx="7">
                  <c:v>529713</c:v>
                </c:pt>
                <c:pt idx="8">
                  <c:v>601186</c:v>
                </c:pt>
                <c:pt idx="9">
                  <c:v>1900965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45-4564-A7C5-EF7F4CE0DA1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20683423"/>
        <c:axId val="199503983"/>
      </c:barChart>
      <c:catAx>
        <c:axId val="5206834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503983"/>
        <c:crosses val="autoZero"/>
        <c:auto val="1"/>
        <c:lblAlgn val="ctr"/>
        <c:lblOffset val="100"/>
        <c:noMultiLvlLbl val="0"/>
      </c:catAx>
      <c:valAx>
        <c:axId val="19950398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683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7069939786938397"/>
          <c:y val="3.7914686798089771E-2"/>
          <c:w val="0.46923039792439736"/>
          <c:h val="0.882125762771848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Count of Offences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1"/>
              <c:layout>
                <c:manualLayout>
                  <c:x val="-9.2092306453325553E-3"/>
                  <c:y val="-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D38-4F36-95EA-52426EE23226}"/>
                </c:ext>
              </c:extLst>
            </c:dLbl>
            <c:dLbl>
              <c:idx val="2"/>
              <c:layout>
                <c:manualLayout>
                  <c:x val="-1.527544412596965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D38-4F36-95EA-52426EE23226}"/>
                </c:ext>
              </c:extLst>
            </c:dLbl>
            <c:dLbl>
              <c:idx val="3"/>
              <c:layout>
                <c:manualLayout>
                  <c:x val="-1.6751044194789545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D38-4F36-95EA-52426EE23226}"/>
                </c:ext>
              </c:extLst>
            </c:dLbl>
            <c:dLbl>
              <c:idx val="4"/>
              <c:layout>
                <c:manualLayout>
                  <c:x val="-1.1975568953462407E-2"/>
                  <c:y val="-4.0950040950041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38-4F36-95EA-52426EE23226}"/>
                </c:ext>
              </c:extLst>
            </c:dLbl>
            <c:dLbl>
              <c:idx val="5"/>
              <c:layout>
                <c:manualLayout>
                  <c:x val="-5.4858205485820545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38-4F36-95EA-52426EE23226}"/>
                </c:ext>
              </c:extLst>
            </c:dLbl>
            <c:dLbl>
              <c:idx val="6"/>
              <c:layout>
                <c:manualLayout>
                  <c:x val="6.1366806136680611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38-4F36-95EA-52426EE23226}"/>
                </c:ext>
              </c:extLst>
            </c:dLbl>
            <c:dLbl>
              <c:idx val="7"/>
              <c:layout>
                <c:manualLayout>
                  <c:x val="3.812180381217952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38-4F36-95EA-52426EE23226}"/>
                </c:ext>
              </c:extLst>
            </c:dLbl>
            <c:dLbl>
              <c:idx val="8"/>
              <c:layout>
                <c:manualLayout>
                  <c:x val="-2.1385402138540213E-3"/>
                  <c:y val="-3.753710390571005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38-4F36-95EA-52426EE23226}"/>
                </c:ext>
              </c:extLst>
            </c:dLbl>
            <c:dLbl>
              <c:idx val="9"/>
              <c:layout>
                <c:manualLayout>
                  <c:x val="-2.1385402138541917E-3"/>
                  <c:y val="4.09500409500409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38-4F36-95EA-52426EE232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F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'2019'!$A$2:$A$11</c:f>
              <c:strCache>
                <c:ptCount val="10"/>
                <c:pt idx="0">
                  <c:v>Possession of weapons offences </c:v>
                </c:pt>
                <c:pt idx="1">
                  <c:v>Robbery</c:v>
                </c:pt>
                <c:pt idx="2">
                  <c:v>Miscellaneous crimes</c:v>
                </c:pt>
                <c:pt idx="3">
                  <c:v>Sexual offences  </c:v>
                </c:pt>
                <c:pt idx="4">
                  <c:v>Drug offences </c:v>
                </c:pt>
                <c:pt idx="5">
                  <c:v>Public order offences </c:v>
                </c:pt>
                <c:pt idx="6">
                  <c:v>Criminal damage and arson </c:v>
                </c:pt>
                <c:pt idx="7">
                  <c:v>Fraud offences </c:v>
                </c:pt>
                <c:pt idx="8">
                  <c:v>Violence against the person</c:v>
                </c:pt>
                <c:pt idx="9">
                  <c:v>Theft offences </c:v>
                </c:pt>
              </c:strCache>
            </c:strRef>
          </c:cat>
          <c:val>
            <c:numRef>
              <c:f>'2019'!$B$2:$B$11</c:f>
              <c:numCache>
                <c:formatCode>General</c:formatCode>
                <c:ptCount val="10"/>
                <c:pt idx="0">
                  <c:v>47368</c:v>
                </c:pt>
                <c:pt idx="1">
                  <c:v>90110</c:v>
                </c:pt>
                <c:pt idx="2">
                  <c:v>106295</c:v>
                </c:pt>
                <c:pt idx="3">
                  <c:v>162952</c:v>
                </c:pt>
                <c:pt idx="4">
                  <c:v>182515</c:v>
                </c:pt>
                <c:pt idx="5">
                  <c:v>459862</c:v>
                </c:pt>
                <c:pt idx="6">
                  <c:v>558487</c:v>
                </c:pt>
                <c:pt idx="7">
                  <c:v>774541</c:v>
                </c:pt>
                <c:pt idx="8">
                  <c:v>1770939</c:v>
                </c:pt>
                <c:pt idx="9">
                  <c:v>1927724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D38-4F36-95EA-52426EE2322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52905215"/>
        <c:axId val="452904799"/>
      </c:barChart>
      <c:catAx>
        <c:axId val="452905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4799"/>
        <c:crosses val="autoZero"/>
        <c:auto val="1"/>
        <c:lblAlgn val="ctr"/>
        <c:lblOffset val="100"/>
        <c:noMultiLvlLbl val="0"/>
      </c:catAx>
      <c:valAx>
        <c:axId val="4529047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2905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05/8/layout/vList5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A. Crime outcomes in England and Wales from 2012 to 2022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C. Crime predictions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C. Recommendation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B13C1545-F776-430A-99D9-2D8219BBBC6A}">
      <dgm:prSet/>
      <dgm:spPr/>
      <dgm:t>
        <a:bodyPr/>
        <a:lstStyle/>
        <a:p>
          <a:pPr algn="l">
            <a:defRPr b="1"/>
          </a:pPr>
          <a:r>
            <a:rPr lang="en-US" b="0" dirty="0">
              <a:solidFill>
                <a:srgbClr val="00B0F0"/>
              </a:solidFill>
            </a:rPr>
            <a:t>B. How has crime changed?</a:t>
          </a:r>
        </a:p>
      </dgm:t>
    </dgm:pt>
    <dgm:pt modelId="{8072AED0-CE1C-4131-A963-5B8201494CB4}" type="parTrans" cxnId="{16F60FBA-C7B7-434C-9430-A26AB504A10B}">
      <dgm:prSet/>
      <dgm:spPr/>
      <dgm:t>
        <a:bodyPr/>
        <a:lstStyle/>
        <a:p>
          <a:endParaRPr lang="en-GB"/>
        </a:p>
      </dgm:t>
    </dgm:pt>
    <dgm:pt modelId="{981A0D75-7140-4429-8AB8-07C5781AAB80}" type="sibTrans" cxnId="{16F60FBA-C7B7-434C-9430-A26AB504A10B}">
      <dgm:prSet/>
      <dgm:spPr/>
      <dgm:t>
        <a:bodyPr/>
        <a:lstStyle/>
        <a:p>
          <a:endParaRPr lang="en-GB"/>
        </a:p>
      </dgm:t>
    </dgm:pt>
    <dgm:pt modelId="{5DFB435C-6CC8-416A-A420-A7723979A630}" type="pres">
      <dgm:prSet presAssocID="{E817CCF5-DA3F-4E5F-BE7C-D8111B2BFEBA}" presName="Name0" presStyleCnt="0">
        <dgm:presLayoutVars>
          <dgm:dir/>
          <dgm:animLvl val="lvl"/>
          <dgm:resizeHandles val="exact"/>
        </dgm:presLayoutVars>
      </dgm:prSet>
      <dgm:spPr/>
    </dgm:pt>
    <dgm:pt modelId="{3DD5411E-5C5C-44BD-A955-115111A4EE20}" type="pres">
      <dgm:prSet presAssocID="{E754A2A0-41CE-428B-9DDC-DCD1FD12D16A}" presName="linNode" presStyleCnt="0"/>
      <dgm:spPr/>
    </dgm:pt>
    <dgm:pt modelId="{19837F60-BE03-42DE-9948-311387426F26}" type="pres">
      <dgm:prSet presAssocID="{E754A2A0-41CE-428B-9DDC-DCD1FD12D16A}" presName="parentText" presStyleLbl="node1" presStyleIdx="0" presStyleCnt="4" custScaleX="631353">
        <dgm:presLayoutVars>
          <dgm:chMax val="1"/>
          <dgm:bulletEnabled val="1"/>
        </dgm:presLayoutVars>
      </dgm:prSet>
      <dgm:spPr/>
    </dgm:pt>
    <dgm:pt modelId="{2DFA891B-8D98-412B-A8FC-18562C236C99}" type="pres">
      <dgm:prSet presAssocID="{02D8D4EF-9694-45C7-AF26-E20371B3C352}" presName="sp" presStyleCnt="0"/>
      <dgm:spPr/>
    </dgm:pt>
    <dgm:pt modelId="{019195A6-426E-4EE4-8FD4-5D654B427225}" type="pres">
      <dgm:prSet presAssocID="{B13C1545-F776-430A-99D9-2D8219BBBC6A}" presName="linNode" presStyleCnt="0"/>
      <dgm:spPr/>
    </dgm:pt>
    <dgm:pt modelId="{1E35D0E5-9476-4456-905E-9CB80C3ADE34}" type="pres">
      <dgm:prSet presAssocID="{B13C1545-F776-430A-99D9-2D8219BBBC6A}" presName="parentText" presStyleLbl="node1" presStyleIdx="1" presStyleCnt="4" custScaleX="631353">
        <dgm:presLayoutVars>
          <dgm:chMax val="1"/>
          <dgm:bulletEnabled val="1"/>
        </dgm:presLayoutVars>
      </dgm:prSet>
      <dgm:spPr/>
    </dgm:pt>
    <dgm:pt modelId="{6610EFFE-CCA6-4B61-BCC2-701B6EEAF179}" type="pres">
      <dgm:prSet presAssocID="{981A0D75-7140-4429-8AB8-07C5781AAB80}" presName="sp" presStyleCnt="0"/>
      <dgm:spPr/>
    </dgm:pt>
    <dgm:pt modelId="{A24A88D0-C1D4-45B7-9F01-A46F84C600F5}" type="pres">
      <dgm:prSet presAssocID="{DCCE571A-4D30-4294-ABAF-6885F619D2D9}" presName="linNode" presStyleCnt="0"/>
      <dgm:spPr/>
    </dgm:pt>
    <dgm:pt modelId="{B40909BE-D53D-4009-A1CD-19CCC556CB3D}" type="pres">
      <dgm:prSet presAssocID="{DCCE571A-4D30-4294-ABAF-6885F619D2D9}" presName="parentText" presStyleLbl="node1" presStyleIdx="2" presStyleCnt="4" custScaleX="606803">
        <dgm:presLayoutVars>
          <dgm:chMax val="1"/>
          <dgm:bulletEnabled val="1"/>
        </dgm:presLayoutVars>
      </dgm:prSet>
      <dgm:spPr/>
    </dgm:pt>
    <dgm:pt modelId="{6897A7BF-2860-41C6-83CE-2DD158F2322C}" type="pres">
      <dgm:prSet presAssocID="{2C1DF6EC-6090-4926-A556-3D2417B7F2AA}" presName="sp" presStyleCnt="0"/>
      <dgm:spPr/>
    </dgm:pt>
    <dgm:pt modelId="{BFAAEAEE-A549-4B24-9F5B-C4CA75F14C53}" type="pres">
      <dgm:prSet presAssocID="{1C1B28B7-2609-4BAA-AAAB-5801EDFD334C}" presName="linNode" presStyleCnt="0"/>
      <dgm:spPr/>
    </dgm:pt>
    <dgm:pt modelId="{4B939E20-3A78-4500-A7A5-8995DA4BCE5E}" type="pres">
      <dgm:prSet presAssocID="{1C1B28B7-2609-4BAA-AAAB-5801EDFD334C}" presName="parentText" presStyleLbl="node1" presStyleIdx="3" presStyleCnt="4" custScaleX="621106">
        <dgm:presLayoutVars>
          <dgm:chMax val="1"/>
          <dgm:bulletEnabled val="1"/>
        </dgm:presLayoutVars>
      </dgm:prSet>
      <dgm:spPr/>
    </dgm:pt>
  </dgm:ptLst>
  <dgm:cxnLst>
    <dgm:cxn modelId="{05037335-2E5B-48BE-86A9-5372B1A16299}" srcId="{E817CCF5-DA3F-4E5F-BE7C-D8111B2BFEBA}" destId="{1C1B28B7-2609-4BAA-AAAB-5801EDFD334C}" srcOrd="3" destOrd="0" parTransId="{2BF5F791-D223-44A4-B231-6C3F4B786D08}" sibTransId="{A432C086-9156-4D32-A06E-6E237CC66D92}"/>
    <dgm:cxn modelId="{D25A545F-EFCC-4F49-838F-71C3280DCD6E}" type="presOf" srcId="{B13C1545-F776-430A-99D9-2D8219BBBC6A}" destId="{1E35D0E5-9476-4456-905E-9CB80C3ADE34}" srcOrd="0" destOrd="0" presId="urn:microsoft.com/office/officeart/2005/8/layout/vList5"/>
    <dgm:cxn modelId="{D4C53F59-63E5-41D0-AF43-32961823A55A}" type="presOf" srcId="{E754A2A0-41CE-428B-9DDC-DCD1FD12D16A}" destId="{19837F60-BE03-42DE-9948-311387426F26}" srcOrd="0" destOrd="0" presId="urn:microsoft.com/office/officeart/2005/8/layout/vList5"/>
    <dgm:cxn modelId="{7A52348A-56EA-41AD-9E98-8012F60B7D4D}" type="presOf" srcId="{1C1B28B7-2609-4BAA-AAAB-5801EDFD334C}" destId="{4B939E20-3A78-4500-A7A5-8995DA4BCE5E}" srcOrd="0" destOrd="0" presId="urn:microsoft.com/office/officeart/2005/8/layout/vList5"/>
    <dgm:cxn modelId="{BED2A597-22DC-424E-A452-C113FDD59A9B}" type="presOf" srcId="{E817CCF5-DA3F-4E5F-BE7C-D8111B2BFEBA}" destId="{5DFB435C-6CC8-416A-A420-A7723979A630}" srcOrd="0" destOrd="0" presId="urn:microsoft.com/office/officeart/2005/8/layout/vList5"/>
    <dgm:cxn modelId="{16F60FBA-C7B7-434C-9430-A26AB504A10B}" srcId="{E817CCF5-DA3F-4E5F-BE7C-D8111B2BFEBA}" destId="{B13C1545-F776-430A-99D9-2D8219BBBC6A}" srcOrd="1" destOrd="0" parTransId="{8072AED0-CE1C-4131-A963-5B8201494CB4}" sibTransId="{981A0D75-7140-4429-8AB8-07C5781AAB80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E70347E4-4461-4B80-8927-4CA0AEBFAAF8}" srcId="{E817CCF5-DA3F-4E5F-BE7C-D8111B2BFEBA}" destId="{DCCE571A-4D30-4294-ABAF-6885F619D2D9}" srcOrd="2" destOrd="0" parTransId="{3AD83C96-5A95-4337-BF2D-97454AF7F108}" sibTransId="{2C1DF6EC-6090-4926-A556-3D2417B7F2AA}"/>
    <dgm:cxn modelId="{564539EC-47EC-4ACC-90FF-E72959E8069F}" type="presOf" srcId="{DCCE571A-4D30-4294-ABAF-6885F619D2D9}" destId="{B40909BE-D53D-4009-A1CD-19CCC556CB3D}" srcOrd="0" destOrd="0" presId="urn:microsoft.com/office/officeart/2005/8/layout/vList5"/>
    <dgm:cxn modelId="{B4854EED-768D-40EC-B190-82F782184DB1}" type="presParOf" srcId="{5DFB435C-6CC8-416A-A420-A7723979A630}" destId="{3DD5411E-5C5C-44BD-A955-115111A4EE20}" srcOrd="0" destOrd="0" presId="urn:microsoft.com/office/officeart/2005/8/layout/vList5"/>
    <dgm:cxn modelId="{FE8D15A3-90EE-4C88-BD23-3B5CC1190339}" type="presParOf" srcId="{3DD5411E-5C5C-44BD-A955-115111A4EE20}" destId="{19837F60-BE03-42DE-9948-311387426F26}" srcOrd="0" destOrd="0" presId="urn:microsoft.com/office/officeart/2005/8/layout/vList5"/>
    <dgm:cxn modelId="{62C2D393-4058-4E39-A246-9CE441D0A1BE}" type="presParOf" srcId="{5DFB435C-6CC8-416A-A420-A7723979A630}" destId="{2DFA891B-8D98-412B-A8FC-18562C236C99}" srcOrd="1" destOrd="0" presId="urn:microsoft.com/office/officeart/2005/8/layout/vList5"/>
    <dgm:cxn modelId="{15589712-50CC-41E9-827A-7572ED3032BE}" type="presParOf" srcId="{5DFB435C-6CC8-416A-A420-A7723979A630}" destId="{019195A6-426E-4EE4-8FD4-5D654B427225}" srcOrd="2" destOrd="0" presId="urn:microsoft.com/office/officeart/2005/8/layout/vList5"/>
    <dgm:cxn modelId="{5A17D7F4-BD5D-4483-B287-B30C774562B6}" type="presParOf" srcId="{019195A6-426E-4EE4-8FD4-5D654B427225}" destId="{1E35D0E5-9476-4456-905E-9CB80C3ADE34}" srcOrd="0" destOrd="0" presId="urn:microsoft.com/office/officeart/2005/8/layout/vList5"/>
    <dgm:cxn modelId="{BCCF749D-239A-4041-9B84-65CCC91ACFC8}" type="presParOf" srcId="{5DFB435C-6CC8-416A-A420-A7723979A630}" destId="{6610EFFE-CCA6-4B61-BCC2-701B6EEAF179}" srcOrd="3" destOrd="0" presId="urn:microsoft.com/office/officeart/2005/8/layout/vList5"/>
    <dgm:cxn modelId="{71EEBB20-7C5F-42D9-A2E4-CF861CC134E0}" type="presParOf" srcId="{5DFB435C-6CC8-416A-A420-A7723979A630}" destId="{A24A88D0-C1D4-45B7-9F01-A46F84C600F5}" srcOrd="4" destOrd="0" presId="urn:microsoft.com/office/officeart/2005/8/layout/vList5"/>
    <dgm:cxn modelId="{756D6FBA-C84A-47AA-A56E-B90C4A690206}" type="presParOf" srcId="{A24A88D0-C1D4-45B7-9F01-A46F84C600F5}" destId="{B40909BE-D53D-4009-A1CD-19CCC556CB3D}" srcOrd="0" destOrd="0" presId="urn:microsoft.com/office/officeart/2005/8/layout/vList5"/>
    <dgm:cxn modelId="{A6C1C50B-6B4C-44EC-A107-54F59A6F3D00}" type="presParOf" srcId="{5DFB435C-6CC8-416A-A420-A7723979A630}" destId="{6897A7BF-2860-41C6-83CE-2DD158F2322C}" srcOrd="5" destOrd="0" presId="urn:microsoft.com/office/officeart/2005/8/layout/vList5"/>
    <dgm:cxn modelId="{49886D47-2EAE-4C05-873F-922F463E37D8}" type="presParOf" srcId="{5DFB435C-6CC8-416A-A420-A7723979A630}" destId="{BFAAEAEE-A549-4B24-9F5B-C4CA75F14C53}" srcOrd="6" destOrd="0" presId="urn:microsoft.com/office/officeart/2005/8/layout/vList5"/>
    <dgm:cxn modelId="{83223972-B932-42D7-B51E-68A91397C816}" type="presParOf" srcId="{BFAAEAEE-A549-4B24-9F5B-C4CA75F14C53}" destId="{4B939E20-3A78-4500-A7A5-8995DA4BCE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37F60-BE03-42DE-9948-311387426F26}">
      <dsp:nvSpPr>
        <dsp:cNvPr id="0" name=""/>
        <dsp:cNvSpPr/>
      </dsp:nvSpPr>
      <dsp:spPr>
        <a:xfrm>
          <a:off x="194" y="1830"/>
          <a:ext cx="5545883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A. Crime outcomes in England and Wales from 2012 to 2022</a:t>
          </a:r>
        </a:p>
      </dsp:txBody>
      <dsp:txXfrm>
        <a:off x="43184" y="44820"/>
        <a:ext cx="5459903" cy="794674"/>
      </dsp:txXfrm>
    </dsp:sp>
    <dsp:sp modelId="{1E35D0E5-9476-4456-905E-9CB80C3ADE34}">
      <dsp:nvSpPr>
        <dsp:cNvPr id="0" name=""/>
        <dsp:cNvSpPr/>
      </dsp:nvSpPr>
      <dsp:spPr>
        <a:xfrm>
          <a:off x="194" y="926518"/>
          <a:ext cx="5545883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B. How has crime changed?</a:t>
          </a:r>
        </a:p>
      </dsp:txBody>
      <dsp:txXfrm>
        <a:off x="43184" y="969508"/>
        <a:ext cx="5459903" cy="794674"/>
      </dsp:txXfrm>
    </dsp:sp>
    <dsp:sp modelId="{B40909BE-D53D-4009-A1CD-19CCC556CB3D}">
      <dsp:nvSpPr>
        <dsp:cNvPr id="0" name=""/>
        <dsp:cNvSpPr/>
      </dsp:nvSpPr>
      <dsp:spPr>
        <a:xfrm>
          <a:off x="194" y="1851205"/>
          <a:ext cx="5543206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C. Crime predictions</a:t>
          </a:r>
        </a:p>
      </dsp:txBody>
      <dsp:txXfrm>
        <a:off x="43184" y="1894195"/>
        <a:ext cx="5457226" cy="794674"/>
      </dsp:txXfrm>
    </dsp:sp>
    <dsp:sp modelId="{4B939E20-3A78-4500-A7A5-8995DA4BCE5E}">
      <dsp:nvSpPr>
        <dsp:cNvPr id="0" name=""/>
        <dsp:cNvSpPr/>
      </dsp:nvSpPr>
      <dsp:spPr>
        <a:xfrm>
          <a:off x="194" y="2775892"/>
          <a:ext cx="5540647" cy="88065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b="0" kern="1200" dirty="0">
              <a:solidFill>
                <a:srgbClr val="00B0F0"/>
              </a:solidFill>
            </a:rPr>
            <a:t>C. Recommendation</a:t>
          </a:r>
        </a:p>
      </dsp:txBody>
      <dsp:txXfrm>
        <a:off x="43184" y="2818882"/>
        <a:ext cx="5454667" cy="794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0.22414</cdr:x>
      <cdr:y>0.22875</cdr:y>
    </cdr:from>
    <cdr:to>
      <cdr:x>0.45977</cdr:x>
      <cdr:y>0.28659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EB2DA9B4-71D8-75BC-0846-C80DF6048915}"/>
            </a:ext>
          </a:extLst>
        </cdr:cNvPr>
        <cdr:cNvSpPr/>
      </cdr:nvSpPr>
      <cdr:spPr>
        <a:xfrm xmlns:a="http://schemas.openxmlformats.org/drawingml/2006/main">
          <a:off x="1114425" y="828675"/>
          <a:ext cx="1171575" cy="2095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0.07535</cdr:x>
      <cdr:y>0.13935</cdr:y>
    </cdr:from>
    <cdr:to>
      <cdr:x>0.46041</cdr:x>
      <cdr:y>0.21122</cdr:y>
    </cdr:to>
    <cdr:sp macro="" textlink="">
      <cdr:nvSpPr>
        <cdr:cNvPr id="6" name="Rectangle 5">
          <a:extLst xmlns:a="http://schemas.openxmlformats.org/drawingml/2006/main">
            <a:ext uri="{FF2B5EF4-FFF2-40B4-BE49-F238E27FC236}">
              <a16:creationId xmlns:a16="http://schemas.microsoft.com/office/drawing/2014/main" id="{A6380B7C-0DA3-BC96-158B-AF96E5A0E910}"/>
            </a:ext>
          </a:extLst>
        </cdr:cNvPr>
        <cdr:cNvSpPr/>
      </cdr:nvSpPr>
      <cdr:spPr>
        <a:xfrm xmlns:a="http://schemas.openxmlformats.org/drawingml/2006/main">
          <a:off x="374650" y="504825"/>
          <a:ext cx="1914525" cy="26035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0.21456</cdr:x>
      <cdr:y>0.57581</cdr:y>
    </cdr:from>
    <cdr:to>
      <cdr:x>0.4539</cdr:x>
      <cdr:y>0.63769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A6380B7C-0DA3-BC96-158B-AF96E5A0E910}"/>
            </a:ext>
          </a:extLst>
        </cdr:cNvPr>
        <cdr:cNvSpPr/>
      </cdr:nvSpPr>
      <cdr:spPr>
        <a:xfrm xmlns:a="http://schemas.openxmlformats.org/drawingml/2006/main">
          <a:off x="1066800" y="2085975"/>
          <a:ext cx="1189990" cy="22415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0.21264</cdr:x>
      <cdr:y>0.04143</cdr:y>
    </cdr:from>
    <cdr:to>
      <cdr:x>0.45019</cdr:x>
      <cdr:y>0.1078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6CFB6CEE-B28E-BC21-1AD9-832B9BD5B926}"/>
            </a:ext>
          </a:extLst>
        </cdr:cNvPr>
        <cdr:cNvSpPr/>
      </cdr:nvSpPr>
      <cdr:spPr>
        <a:xfrm xmlns:a="http://schemas.openxmlformats.org/drawingml/2006/main">
          <a:off x="1057275" y="150098"/>
          <a:ext cx="1181100" cy="2404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0.08799</cdr:x>
      <cdr:y>0.30699</cdr:y>
    </cdr:from>
    <cdr:to>
      <cdr:x>0.45172</cdr:x>
      <cdr:y>0.37336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4BF9C3FC-E555-B8A8-3907-70EDB7795DC8}"/>
            </a:ext>
          </a:extLst>
        </cdr:cNvPr>
        <cdr:cNvSpPr/>
      </cdr:nvSpPr>
      <cdr:spPr>
        <a:xfrm xmlns:a="http://schemas.openxmlformats.org/drawingml/2006/main">
          <a:off x="437515" y="1112123"/>
          <a:ext cx="1808480" cy="2404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0.23563</cdr:x>
      <cdr:y>0.48116</cdr:y>
    </cdr:from>
    <cdr:to>
      <cdr:x>0.4493</cdr:x>
      <cdr:y>0.56047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BF9C3FC-E555-B8A8-3907-70EDB7795DC8}"/>
            </a:ext>
          </a:extLst>
        </cdr:cNvPr>
        <cdr:cNvSpPr/>
      </cdr:nvSpPr>
      <cdr:spPr>
        <a:xfrm xmlns:a="http://schemas.openxmlformats.org/drawingml/2006/main">
          <a:off x="1171574" y="1743075"/>
          <a:ext cx="1062355" cy="28733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00B05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B46A6-2D13-4EEC-9A36-313C5356DDCE}" type="datetimeFigureOut">
              <a:rPr lang="en-GB" smtClean="0"/>
              <a:t>31/07/2022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DEF5-5188-4B14-93B7-65F0D145A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5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6DEF5-5188-4B14-93B7-65F0D145AE3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77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chat.global.assistant.watson.appdomain.cloud/preview.html?region=eu-gb&amp;integrationID=e8671dd8-f135-49f6-a376-f07f3e56e4e9&amp;serviceInstanceID=9f5a03c9-f120-406a-9be0-b1823c5a0d15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-chat.global.assistant.watson.appdomain.cloud/preview.html?region=eu-gb&amp;integrationID=e8671dd8-f135-49f6-a376-f07f3e56e4e9&amp;serviceInstanceID=9f5a03c9-f120-406a-9be0-b1823c5a0d15" TargetMode="External"/><Relationship Id="rId2" Type="http://schemas.openxmlformats.org/officeDocument/2006/relationships/hyperlink" Target="https://github.com/amanpritaston/TOE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uardian.com/uk-news/2021/oct/19/nastier-than-ever-covid-lockdowns-rise-online-hate" TargetMode="External"/><Relationship Id="rId4" Type="http://schemas.openxmlformats.org/officeDocument/2006/relationships/hyperlink" Target="https://www.gov.uk/government/statistics/crime-outcomes-in-england-and-wales-2021-to-2022/crime-outcomes-in-england-and-wales-2021-to-2022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10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/>
          </a:bodyPr>
          <a:lstStyle/>
          <a:p>
            <a:r>
              <a:rPr lang="en-US" sz="4800" dirty="0"/>
              <a:t>TOEX PROGRAMME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792BA"/>
                </a:solidFill>
              </a:rPr>
              <a:t>Amanprit Dhaliwal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85571B2-97FC-4171-A0E2-B2AEE0166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68" y="995361"/>
            <a:ext cx="6277361" cy="45672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5CA34EE-693C-ACB1-3449-907D4FB27265}"/>
              </a:ext>
            </a:extLst>
          </p:cNvPr>
          <p:cNvSpPr txBox="1">
            <a:spLocks/>
          </p:cNvSpPr>
          <p:nvPr/>
        </p:nvSpPr>
        <p:spPr>
          <a:xfrm>
            <a:off x="326461" y="161926"/>
            <a:ext cx="4100052" cy="58201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Future predictions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6691C17-951C-D056-FEDA-076DEEBC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461" y="995360"/>
            <a:ext cx="4100052" cy="45672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Cost of living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England going into recession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Staff shortage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Increasing number of cyber security attacks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Lack of technology infrastructures and facilities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06883-56D3-A62B-BB7D-B03BA8C71F18}"/>
              </a:ext>
            </a:extLst>
          </p:cNvPr>
          <p:cNvSpPr txBox="1"/>
          <p:nvPr/>
        </p:nvSpPr>
        <p:spPr>
          <a:xfrm>
            <a:off x="5284468" y="5656735"/>
            <a:ext cx="6277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Overall, 5.3 million offences (excluding fraud and computer misuse offences) were recorded by the police in the year ending March 2022 (GOV UK, 2022)</a:t>
            </a:r>
          </a:p>
        </p:txBody>
      </p:sp>
    </p:spTree>
    <p:extLst>
      <p:ext uri="{BB962C8B-B14F-4D97-AF65-F5344CB8AC3E}">
        <p14:creationId xmlns:p14="http://schemas.microsoft.com/office/powerpoint/2010/main" val="156590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98761467-7640-47B1-90D4-04ADAD632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0">
            <a:extLst>
              <a:ext uri="{FF2B5EF4-FFF2-40B4-BE49-F238E27FC236}">
                <a16:creationId xmlns:a16="http://schemas.microsoft.com/office/drawing/2014/main" id="{738B1503-6FE9-46B4-9354-E943D91B1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05514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03999-C87C-F5C1-D9C6-FC66EC8E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228600"/>
            <a:ext cx="6197686" cy="113211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Recommendation</a:t>
            </a:r>
            <a:endParaRPr lang="en-GB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EAF1341E-0438-A50E-7091-F467549FAF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76" t="17677" r="3091" b="7094"/>
          <a:stretch/>
        </p:blipFill>
        <p:spPr>
          <a:xfrm>
            <a:off x="232661" y="598273"/>
            <a:ext cx="3340192" cy="5822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71E43-6CDA-EB7A-9247-F3C6995F4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506282"/>
            <a:ext cx="6197686" cy="3173505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Staff training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Recruiting staff 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Awareness and education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Prevention (e.g., crime detection platforms, crime prediction systems)</a:t>
            </a:r>
          </a:p>
        </p:txBody>
      </p:sp>
    </p:spTree>
    <p:extLst>
      <p:ext uri="{BB962C8B-B14F-4D97-AF65-F5344CB8AC3E}">
        <p14:creationId xmlns:p14="http://schemas.microsoft.com/office/powerpoint/2010/main" val="2709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lose up image of hands applauding">
            <a:extLst>
              <a:ext uri="{FF2B5EF4-FFF2-40B4-BE49-F238E27FC236}">
                <a16:creationId xmlns:a16="http://schemas.microsoft.com/office/drawing/2014/main" id="{005F5720-0DA1-90DF-47E0-F738225A2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" b="151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21">
            <a:extLst>
              <a:ext uri="{FF2B5EF4-FFF2-40B4-BE49-F238E27FC236}">
                <a16:creationId xmlns:a16="http://schemas.microsoft.com/office/drawing/2014/main" id="{32CC9B43-C99A-6312-AE87-2194E1B2D440}"/>
              </a:ext>
            </a:extLst>
          </p:cNvPr>
          <p:cNvSpPr txBox="1">
            <a:spLocks/>
          </p:cNvSpPr>
          <p:nvPr/>
        </p:nvSpPr>
        <p:spPr>
          <a:xfrm>
            <a:off x="804335" y="3496574"/>
            <a:ext cx="6436104" cy="1052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3400" b="1" dirty="0"/>
              <a:t>Thank you for listening to my presentation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39D277B-74E8-D50B-A1FD-DB5ED4533299}"/>
              </a:ext>
            </a:extLst>
          </p:cNvPr>
          <p:cNvSpPr txBox="1">
            <a:spLocks/>
          </p:cNvSpPr>
          <p:nvPr/>
        </p:nvSpPr>
        <p:spPr>
          <a:xfrm>
            <a:off x="804335" y="4677742"/>
            <a:ext cx="2941755" cy="40400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dirty="0">
                <a:solidFill>
                  <a:srgbClr val="00B0F0"/>
                </a:solidFill>
              </a:rPr>
              <a:t>By Amanprit Dhaliwal</a:t>
            </a:r>
          </a:p>
        </p:txBody>
      </p:sp>
    </p:spTree>
    <p:extLst>
      <p:ext uri="{BB962C8B-B14F-4D97-AF65-F5344CB8AC3E}">
        <p14:creationId xmlns:p14="http://schemas.microsoft.com/office/powerpoint/2010/main" val="26468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9BB1-C190-41E9-D7FC-49052BD9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62025"/>
          </a:xfrm>
        </p:spPr>
        <p:txBody>
          <a:bodyPr/>
          <a:lstStyle/>
          <a:p>
            <a:r>
              <a:rPr lang="en-US" dirty="0"/>
              <a:t>List of references and project link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7FAE7-3D9D-72CB-40CF-6C672729D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71626"/>
            <a:ext cx="10353762" cy="467677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PROJECT LINK: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GitHub Link: </a:t>
            </a:r>
            <a:r>
              <a:rPr lang="en-US" dirty="0">
                <a:hlinkClick r:id="rId2"/>
              </a:rPr>
              <a:t>https://github.com/amanpritaston/TOEX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Okeyhey chatbot link: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https://web-chat.global.assistant.watson.appdomain.cloud/preview.html?region=eu-gb&amp;integrationID=e8671dd8-f135-49f6-a376-f07f3e56e4e9&amp;serviceInstanceID=9f5a03c9-f120-406a-9be0-b1823c5a0d15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RESEARCH LINK: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GOV.UK (2022). Available at: </a:t>
            </a:r>
            <a:r>
              <a:rPr lang="en-US" dirty="0">
                <a:hlinkClick r:id="rId4"/>
              </a:rPr>
              <a:t>https://www.gov.uk/government/statistics/crime-outcomes-in-england-and-wales-2021-to-2022/crime-outcomes-in-england-and-wales-2021-to-2022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Sky. (2021). Available at: </a:t>
            </a:r>
            <a:r>
              <a:rPr lang="en-US" u="sng" dirty="0">
                <a:solidFill>
                  <a:srgbClr val="69A12B"/>
                </a:solidFill>
              </a:rPr>
              <a:t>https://news.sky.com/story/online-abuse-of-those-with-disabilities-increases-more-than-50-percent-during-lockdown-12426989#:~:text=News%20%7C%20Sky%20News-,Online%20abuse%20of%20those%20with%20disabilities%20increases%20more%20than%2050,to%20police%20in%202020%2D21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FFFF"/>
                </a:solidFill>
              </a:rPr>
              <a:t>The Guardian. (2021). ‘</a:t>
            </a:r>
            <a:r>
              <a:rPr lang="en-US" i="1" dirty="0">
                <a:solidFill>
                  <a:srgbClr val="FFFFFF"/>
                </a:solidFill>
              </a:rPr>
              <a:t>Nastier than ever’: have Covid lockdowns helped fuel online hate?’</a:t>
            </a:r>
            <a:r>
              <a:rPr lang="en-US" dirty="0">
                <a:solidFill>
                  <a:srgbClr val="FFFFFF"/>
                </a:solidFill>
              </a:rPr>
              <a:t>. The Guardian.  Available at: </a:t>
            </a:r>
            <a:r>
              <a:rPr lang="en-US" dirty="0">
                <a:solidFill>
                  <a:srgbClr val="FFFFFF"/>
                </a:solidFill>
                <a:hlinkClick r:id="rId5"/>
              </a:rPr>
              <a:t>https://www.theguardian.com/uk-news/2021/oct/19/nastier-than-ever-covid-lockdowns-rise-online-hate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9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7020530" cy="11049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Format of the presentation</a:t>
            </a:r>
          </a:p>
        </p:txBody>
      </p:sp>
      <p:pic>
        <p:nvPicPr>
          <p:cNvPr id="11" name="Picture Placeholder 9" descr="Data Points ">
            <a:extLst>
              <a:ext uri="{FF2B5EF4-FFF2-40B4-BE49-F238E27FC236}">
                <a16:creationId xmlns:a16="http://schemas.microsoft.com/office/drawing/2014/main" id="{C0B432EC-A0BF-827D-5939-EEE9783E3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0" r="-3" b="-3"/>
          <a:stretch/>
        </p:blipFill>
        <p:spPr>
          <a:xfrm>
            <a:off x="8124173" y="0"/>
            <a:ext cx="4057179" cy="6858000"/>
          </a:xfrm>
          <a:prstGeom prst="rect">
            <a:avLst/>
          </a:prstGeom>
        </p:spPr>
      </p:pic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875466"/>
              </p:ext>
            </p:extLst>
          </p:nvPr>
        </p:nvGraphicFramePr>
        <p:xfrm>
          <a:off x="913795" y="2132822"/>
          <a:ext cx="5546272" cy="3658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33F33-FF32-87E2-E613-B956A101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8" y="349610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Crime outcomes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966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9CBA3D-6A40-F37A-4F05-C550C2418358}"/>
              </a:ext>
            </a:extLst>
          </p:cNvPr>
          <p:cNvCxnSpPr>
            <a:cxnSpLocks/>
          </p:cNvCxnSpPr>
          <p:nvPr/>
        </p:nvCxnSpPr>
        <p:spPr>
          <a:xfrm flipV="1">
            <a:off x="6000750" y="1714500"/>
            <a:ext cx="4591050" cy="1228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BE2B97-66B0-ECC4-2B93-FE71CBF373B7}"/>
              </a:ext>
            </a:extLst>
          </p:cNvPr>
          <p:cNvSpPr txBox="1"/>
          <p:nvPr/>
        </p:nvSpPr>
        <p:spPr>
          <a:xfrm>
            <a:off x="7629525" y="1851660"/>
            <a:ext cx="133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2,015,930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CAD3F9-0D3B-3AB4-3110-B2D3774F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8" y="349610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Crime outcomes</a:t>
            </a:r>
          </a:p>
        </p:txBody>
      </p:sp>
    </p:spTree>
    <p:extLst>
      <p:ext uri="{BB962C8B-B14F-4D97-AF65-F5344CB8AC3E}">
        <p14:creationId xmlns:p14="http://schemas.microsoft.com/office/powerpoint/2010/main" val="227511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3E5C1F8-B1DF-E88A-1031-F649447EE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874" y="1095374"/>
            <a:ext cx="6609921" cy="46672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89665-C9BA-3605-674C-F99F943066B2}"/>
              </a:ext>
            </a:extLst>
          </p:cNvPr>
          <p:cNvSpPr/>
          <p:nvPr/>
        </p:nvSpPr>
        <p:spPr>
          <a:xfrm>
            <a:off x="10610850" y="1543049"/>
            <a:ext cx="885825" cy="33623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Thought bubble outline">
            <a:extLst>
              <a:ext uri="{FF2B5EF4-FFF2-40B4-BE49-F238E27FC236}">
                <a16:creationId xmlns:a16="http://schemas.microsoft.com/office/drawing/2014/main" id="{8083BAB0-AA9B-CAA9-C62D-AF11EE126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0850" y="685797"/>
            <a:ext cx="1581150" cy="1123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B8C126-180E-5C79-F8D4-EA093F093C9C}"/>
              </a:ext>
            </a:extLst>
          </p:cNvPr>
          <p:cNvSpPr txBox="1"/>
          <p:nvPr/>
        </p:nvSpPr>
        <p:spPr>
          <a:xfrm>
            <a:off x="10795982" y="935623"/>
            <a:ext cx="124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34CF2C-B902-4934-17C2-6F67BD201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72" y="342257"/>
            <a:ext cx="4333875" cy="5933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Period </a:t>
            </a:r>
            <a:r>
              <a:rPr lang="en-US" sz="3600" b="1" dirty="0">
                <a:solidFill>
                  <a:srgbClr val="FFFF00"/>
                </a:solidFill>
              </a:rPr>
              <a:t>2020/21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25FA703-197D-FFFF-C1FD-DC06730DCC5D}"/>
              </a:ext>
            </a:extLst>
          </p:cNvPr>
          <p:cNvSpPr txBox="1">
            <a:spLocks/>
          </p:cNvSpPr>
          <p:nvPr/>
        </p:nvSpPr>
        <p:spPr>
          <a:xfrm>
            <a:off x="277810" y="1095374"/>
            <a:ext cx="4100052" cy="317350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Online abuse of those with disabilities </a:t>
            </a:r>
            <a:r>
              <a:rPr lang="en-US" b="1" dirty="0">
                <a:solidFill>
                  <a:srgbClr val="00B0F0"/>
                </a:solidFill>
              </a:rPr>
              <a:t>increased by more than 50% </a:t>
            </a:r>
            <a:r>
              <a:rPr lang="en-US" dirty="0"/>
              <a:t>during 2020-21 (Sky News, 2021)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F0"/>
                </a:solidFill>
              </a:rPr>
              <a:t>225% increase </a:t>
            </a:r>
            <a:r>
              <a:rPr lang="en-US" dirty="0"/>
              <a:t>in online hate speech incidents in the UK last year. (Guardian, 2021)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4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8490900"/>
              </p:ext>
            </p:extLst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98360035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53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 </a:t>
            </a:r>
            <a:r>
              <a:rPr lang="en-US" b="1" dirty="0">
                <a:solidFill>
                  <a:srgbClr val="FF0000"/>
                </a:solidFill>
              </a:rPr>
              <a:t>(negative)</a:t>
            </a:r>
            <a:endParaRPr lang="en-GB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12990532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1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324"/>
            <a:ext cx="10353762" cy="934065"/>
          </a:xfrm>
        </p:spPr>
        <p:txBody>
          <a:bodyPr/>
          <a:lstStyle/>
          <a:p>
            <a:r>
              <a:rPr lang="en-US" dirty="0"/>
              <a:t>Comparison </a:t>
            </a:r>
            <a:r>
              <a:rPr lang="en-US" b="1" dirty="0">
                <a:solidFill>
                  <a:srgbClr val="00B050"/>
                </a:solidFill>
              </a:rPr>
              <a:t>(positive)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Content Placeholder 7">
            <a:extLst>
              <a:ext uri="{FF2B5EF4-FFF2-40B4-BE49-F238E27FC236}">
                <a16:creationId xmlns:a16="http://schemas.microsoft.com/office/drawing/2014/main" id="{A8A3A2F1-7505-58AE-715B-D36F508DE62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914400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13FEB34E-62C8-A7F8-7FC0-7CA1DBF4B82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75728414"/>
              </p:ext>
            </p:extLst>
          </p:nvPr>
        </p:nvGraphicFramePr>
        <p:xfrm>
          <a:off x="6410325" y="2076450"/>
          <a:ext cx="4972050" cy="362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72DEE4D-4868-CD14-51C1-9A46FBC09A8E}"/>
              </a:ext>
            </a:extLst>
          </p:cNvPr>
          <p:cNvSpPr txBox="1">
            <a:spLocks/>
          </p:cNvSpPr>
          <p:nvPr/>
        </p:nvSpPr>
        <p:spPr>
          <a:xfrm>
            <a:off x="914400" y="1474839"/>
            <a:ext cx="4972050" cy="4301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2012/13</a:t>
            </a:r>
            <a:endParaRPr lang="en-GB" sz="2200" b="1" dirty="0">
              <a:solidFill>
                <a:srgbClr val="00B0F0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FAEFBAF-F700-BF2C-D2B1-E04D9CFF242D}"/>
              </a:ext>
            </a:extLst>
          </p:cNvPr>
          <p:cNvSpPr txBox="1">
            <a:spLocks/>
          </p:cNvSpPr>
          <p:nvPr/>
        </p:nvSpPr>
        <p:spPr>
          <a:xfrm>
            <a:off x="6410325" y="1478887"/>
            <a:ext cx="4972050" cy="445163"/>
          </a:xfrm>
          <a:prstGeom prst="rect">
            <a:avLst/>
          </a:prstGeom>
        </p:spPr>
        <p:txBody>
          <a:bodyPr/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200" b="1" dirty="0">
                <a:solidFill>
                  <a:srgbClr val="00B0F0"/>
                </a:solidFill>
              </a:rPr>
              <a:t>2019/2021</a:t>
            </a:r>
            <a:endParaRPr lang="en-GB" sz="2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96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6EBE4-66D4-2FA9-4F32-8B3D7C2A7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22" y="161926"/>
            <a:ext cx="4474028" cy="1390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Comparison between four main forces in England and Wales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 descr="Chart, line chart&#10;&#10;Description automatically generated">
            <a:extLst>
              <a:ext uri="{FF2B5EF4-FFF2-40B4-BE49-F238E27FC236}">
                <a16:creationId xmlns:a16="http://schemas.microsoft.com/office/drawing/2014/main" id="{3518C3BE-E577-FB01-7AB5-1B057AB753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88230" y="990600"/>
            <a:ext cx="6471210" cy="48768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16DD48-71C8-1A3D-1658-807332C8A4F3}"/>
              </a:ext>
            </a:extLst>
          </p:cNvPr>
          <p:cNvSpPr txBox="1">
            <a:spLocks/>
          </p:cNvSpPr>
          <p:nvPr/>
        </p:nvSpPr>
        <p:spPr>
          <a:xfrm>
            <a:off x="277810" y="1714502"/>
            <a:ext cx="4100052" cy="221932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  <a:effectLst/>
              </a:rPr>
              <a:t>Greater London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  <a:effectLst/>
              </a:rPr>
              <a:t>West Midlands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/>
              </a:rPr>
              <a:t>Greater Manchester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  <a:effectLst/>
              </a:rPr>
              <a:t>West Yorkshire</a:t>
            </a:r>
          </a:p>
        </p:txBody>
      </p:sp>
    </p:spTree>
    <p:extLst>
      <p:ext uri="{BB962C8B-B14F-4D97-AF65-F5344CB8AC3E}">
        <p14:creationId xmlns:p14="http://schemas.microsoft.com/office/powerpoint/2010/main" val="4152460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258</TotalTime>
  <Words>425</Words>
  <Application>Microsoft Office PowerPoint</Application>
  <PresentationFormat>Widescreen</PresentationFormat>
  <Paragraphs>96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Nova</vt:lpstr>
      <vt:lpstr>Arial Nova Light</vt:lpstr>
      <vt:lpstr>Calibri</vt:lpstr>
      <vt:lpstr>Courier New</vt:lpstr>
      <vt:lpstr>Wingdings</vt:lpstr>
      <vt:lpstr>Wingdings 2</vt:lpstr>
      <vt:lpstr>SlateVTI</vt:lpstr>
      <vt:lpstr>TOEX PROGRAMME PRESENTATION</vt:lpstr>
      <vt:lpstr>Format of the presentation</vt:lpstr>
      <vt:lpstr>Crime outcomes</vt:lpstr>
      <vt:lpstr>Crime outcomes</vt:lpstr>
      <vt:lpstr>Period 2020/21</vt:lpstr>
      <vt:lpstr>Comparison</vt:lpstr>
      <vt:lpstr>Comparison (negative)</vt:lpstr>
      <vt:lpstr>Comparison (positive)</vt:lpstr>
      <vt:lpstr>Comparison between four main forces in England and Wales</vt:lpstr>
      <vt:lpstr>PowerPoint Presentation</vt:lpstr>
      <vt:lpstr>Recommendation</vt:lpstr>
      <vt:lpstr>PowerPoint Presentation</vt:lpstr>
      <vt:lpstr>List of references and project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TOEX PROGRAMME PRESENTATION</dc:title>
  <dc:creator>Amanprit Dhaliwal</dc:creator>
  <cp:lastModifiedBy>Amanprit Dhaliwal</cp:lastModifiedBy>
  <cp:revision>30</cp:revision>
  <dcterms:created xsi:type="dcterms:W3CDTF">2022-07-27T15:23:30Z</dcterms:created>
  <dcterms:modified xsi:type="dcterms:W3CDTF">2022-07-31T11:20:35Z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